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082155" y="9145100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514801" y="2066819"/>
            <a:ext cx="3371392" cy="3371392"/>
            <a:chOff x="0" y="0"/>
            <a:chExt cx="8909050" cy="8909050"/>
          </a:xfrm>
        </p:grpSpPr>
        <p:sp>
          <p:nvSpPr>
            <p:cNvPr id="6" name="Freeform 6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10645" r="223" b="-106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B91A4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90913" y="172802"/>
            <a:ext cx="11619169" cy="18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  <a:spcBef>
                <a:spcPct val="0"/>
              </a:spcBef>
            </a:pPr>
            <a:r>
              <a:rPr lang="en-US" sz="5253">
                <a:solidFill>
                  <a:srgbClr val="FFFFFF"/>
                </a:solidFill>
                <a:latin typeface="Poppins"/>
              </a:rPr>
              <a:t> ARTIFICIAL INTELLIGENCE (AI) AND MACHINE LEARNING (ML)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128683" y="5342962"/>
            <a:ext cx="60306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STUDENT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35969" y="6390558"/>
            <a:ext cx="960007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NAME : Yash Sunil Phuke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EMAIL ID: yashphuke11@gmail.com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AICTE Internship Student Registration ID) : STU61c5637dba2041640326013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IBM Skill Build EMAIL_ID: yashphuke2512@gmail.com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9589" y="5038915"/>
            <a:ext cx="1786973" cy="1786973"/>
          </a:xfrm>
          <a:custGeom>
            <a:avLst/>
            <a:gdLst/>
            <a:ahLst/>
            <a:cxnLst/>
            <a:rect l="l" t="t" r="r" b="b"/>
            <a:pathLst>
              <a:path w="1786973" h="1786973">
                <a:moveTo>
                  <a:pt x="0" y="0"/>
                </a:moveTo>
                <a:lnTo>
                  <a:pt x="1786973" y="0"/>
                </a:lnTo>
                <a:lnTo>
                  <a:pt x="1786973" y="1786973"/>
                </a:lnTo>
                <a:lnTo>
                  <a:pt x="0" y="1786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6171" y="1866900"/>
            <a:ext cx="1805629" cy="1579925"/>
          </a:xfrm>
          <a:custGeom>
            <a:avLst/>
            <a:gdLst/>
            <a:ahLst/>
            <a:cxnLst/>
            <a:rect l="l" t="t" r="r" b="b"/>
            <a:pathLst>
              <a:path w="1805629" h="1579925">
                <a:moveTo>
                  <a:pt x="0" y="0"/>
                </a:moveTo>
                <a:lnTo>
                  <a:pt x="1805629" y="0"/>
                </a:lnTo>
                <a:lnTo>
                  <a:pt x="1805629" y="1579925"/>
                </a:lnTo>
                <a:lnTo>
                  <a:pt x="0" y="157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99672"/>
            <a:ext cx="194310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links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23781" y="5447516"/>
            <a:ext cx="10825519" cy="83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nva Sans Bold"/>
                <a:hlinkClick r:id="rId6" action="ppaction://hlinksldjump"/>
              </a:rPr>
              <a:t>www.linkedin.com/in/yash-phuke</a:t>
            </a:r>
            <a:endParaRPr lang="en-US" sz="4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5B00-6DE4-179D-1195-D6BCACBE08C1}"/>
              </a:ext>
            </a:extLst>
          </p:cNvPr>
          <p:cNvSpPr txBox="1"/>
          <p:nvPr/>
        </p:nvSpPr>
        <p:spPr>
          <a:xfrm>
            <a:off x="3833812" y="1885950"/>
            <a:ext cx="9677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hlinkClick r:id="rId6" action="ppaction://hlinksldjump"/>
              </a:rPr>
              <a:t>https://drive.google.com/drive/folders/1_LeugaO8weSfXdzRxPyv_3F7PuGBJ6zZ?usp=drive_link</a:t>
            </a:r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055" y="0"/>
            <a:ext cx="8561945" cy="10287000"/>
            <a:chOff x="0" y="0"/>
            <a:chExt cx="114159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273" r="22273"/>
            <a:stretch>
              <a:fillRect/>
            </a:stretch>
          </p:blipFill>
          <p:spPr>
            <a:xfrm>
              <a:off x="0" y="0"/>
              <a:ext cx="114159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1070" y="437599"/>
            <a:ext cx="1080030" cy="10800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1085" y="370924"/>
            <a:ext cx="7582114" cy="259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SENTIMENT ANALYSIS OF RESTAURANT REVIEWS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542" y="3872104"/>
            <a:ext cx="8333199" cy="373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68" lvl="1" indent="-283584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FFFFFF"/>
                </a:solidFill>
                <a:latin typeface="Poppins"/>
              </a:rPr>
              <a:t>THE RESTAURANT INDUSTRY HEAVILY RELIES ON CUSTOMER FEEDBACK AND REVIEWS TO MAINTAIN AND IMPROVE THEIR SERVICES.</a:t>
            </a:r>
          </a:p>
          <a:p>
            <a:pPr marL="567168" lvl="1" indent="-283584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FFFFFF"/>
                </a:solidFill>
                <a:latin typeface="Poppins"/>
              </a:rPr>
              <a:t>ANALYZING THE SENTIMENT OF THESE REVIEWS CAN PROVIDE VALUABLE INSIGHTS INTO CUSTOMER SATISFACTION AND HELP RESTAURANTS MAKE DATA-DRIVEN DECISIONS TO ENHANCE THEIR OFFERINGS.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678" y="537527"/>
            <a:ext cx="135001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WHO ARE THE END USERS of this project?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9451" y="1766627"/>
            <a:ext cx="14842095" cy="21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Restaurant Owners and Managers: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Restaurant owners and managers can use the sentiment analysis results to gain insights into customer feedback. They can identify areas of improvement in their services, menu, or overall dining experience.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9451" y="4401731"/>
            <a:ext cx="14842095" cy="21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</a:t>
            </a:r>
            <a:r>
              <a:rPr lang="en-US" sz="3000">
                <a:solidFill>
                  <a:srgbClr val="FFFFFF"/>
                </a:solidFill>
                <a:latin typeface="Canva Sans Bold"/>
              </a:rPr>
              <a:t>ustomers and Diners: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Customers looking for dining options can benefit from the sentiment analysis results. They can make more informed decisions about where to dine based on the sentiments expressed in previous reviews.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451" y="7289918"/>
            <a:ext cx="14842095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Review Platforms and Aggregators: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Online review platforms and aggregators (e.g., Yelp, TripAdvisor) can integrate the sentiment analysis model into their services. This allows them to automatically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8078" y="3890475"/>
            <a:ext cx="8079501" cy="743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Poppins"/>
              </a:rPr>
              <a:t>PROJECT OBJECTIVE: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endParaRPr lang="en-US" sz="2615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Poppins"/>
              </a:rPr>
              <a:t>THE MAIN GOAL OF THIS PROJECT IS TO DEVELOP A MACHINE LEARNING MODEL THAT CAN AUTOMATICALLY CLASSIFY RESTAURANT REVIEWS AS POSITIVE, NEGATIVE, OR NEUTRAL BASED ON THE SENTIMENTS EXPRESSED IN THE TEXT.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Poppins"/>
              </a:rPr>
              <a:t>DATA SOURCE: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endParaRPr lang="en-US" sz="2615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Poppins"/>
              </a:rPr>
              <a:t>THE PROJECT WILL UTILIZE A DATASET OF RESTAURANT REVIEWS, WHICH CAN BE COLLECTED FROM VARIOUS ONLINE SOURCES SUCH AS REVIEW WEBSITES OR SOCIAL MEDIA PLATFORMS.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Poppins"/>
              </a:rPr>
              <a:t>THE DATASET WILL INCLUDE TEXT REVIEWS AND CORRESPONDING SENTIMENT LABELS (POSITIVE, NEGATIVE, NEUTRAL).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273402" y="6748292"/>
            <a:ext cx="5020017" cy="502001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1466" y="118554"/>
            <a:ext cx="17965068" cy="869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FFFFF"/>
                </a:solidFill>
                <a:latin typeface="Poppins"/>
              </a:rPr>
              <a:t>PROJECT OBJECTIVE:</a:t>
            </a:r>
          </a:p>
          <a:p>
            <a:pPr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FFFFF"/>
                </a:solidFill>
                <a:latin typeface="Poppins"/>
              </a:rPr>
              <a:t>THE MAIN GOAL OF THIS PROJECT IS TO DEVELOP A MACHINE LEARNING MODEL THAT CAN AUTOMATICALLY CLASSIFY RESTAURANT REVIEWS AS POSITIVE, NEGATIVE, OR NEUTRAL BASED ON THE SENTIMENTS EXPRESSED IN THE TEXT.</a:t>
            </a:r>
          </a:p>
          <a:p>
            <a:pPr>
              <a:lnSpc>
                <a:spcPts val="5748"/>
              </a:lnSpc>
              <a:spcBef>
                <a:spcPct val="0"/>
              </a:spcBef>
            </a:pPr>
            <a:endParaRPr lang="en-US" sz="4105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FFFFF"/>
                </a:solidFill>
                <a:latin typeface="Poppins"/>
              </a:rPr>
              <a:t>DATA SOURCE:</a:t>
            </a:r>
          </a:p>
          <a:p>
            <a:pPr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FFFFF"/>
                </a:solidFill>
                <a:latin typeface="Poppins"/>
              </a:rPr>
              <a:t>THE PROJECT WILL UTILIZE A DATASET OF RESTAURANT REVIEWS, WHICH CAN BE COLLECTED FROM VARIOUS ONLINE SOURCES SUCH AS REVIEW WEBSITES OR SOCIAL MEDIA PLATFORMS.</a:t>
            </a:r>
          </a:p>
          <a:p>
            <a:pPr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FFFFF"/>
                </a:solidFill>
                <a:latin typeface="Poppins"/>
              </a:rPr>
              <a:t>THE DATASET WILL INCLUDE TEXT REVIEWS AND CORRESPONDING SENTIMENT LABELS (POSITIVE, NEGATIVE, NEUTRAL).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650" y="3951708"/>
            <a:ext cx="11124133" cy="1015357"/>
          </a:xfrm>
          <a:custGeom>
            <a:avLst/>
            <a:gdLst/>
            <a:ahLst/>
            <a:cxnLst/>
            <a:rect l="l" t="t" r="r" b="b"/>
            <a:pathLst>
              <a:path w="11124133" h="1015357">
                <a:moveTo>
                  <a:pt x="0" y="0"/>
                </a:moveTo>
                <a:lnTo>
                  <a:pt x="11124132" y="0"/>
                </a:lnTo>
                <a:lnTo>
                  <a:pt x="11124132" y="1015357"/>
                </a:lnTo>
                <a:lnTo>
                  <a:pt x="0" y="101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4650" y="4967065"/>
            <a:ext cx="10979652" cy="1814301"/>
          </a:xfrm>
          <a:custGeom>
            <a:avLst/>
            <a:gdLst/>
            <a:ahLst/>
            <a:cxnLst/>
            <a:rect l="l" t="t" r="r" b="b"/>
            <a:pathLst>
              <a:path w="10979652" h="1814301">
                <a:moveTo>
                  <a:pt x="0" y="0"/>
                </a:moveTo>
                <a:lnTo>
                  <a:pt x="10979652" y="0"/>
                </a:lnTo>
                <a:lnTo>
                  <a:pt x="10979652" y="1814302"/>
                </a:lnTo>
                <a:lnTo>
                  <a:pt x="0" y="181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4650" y="6781367"/>
            <a:ext cx="11134013" cy="2812823"/>
          </a:xfrm>
          <a:custGeom>
            <a:avLst/>
            <a:gdLst/>
            <a:ahLst/>
            <a:cxnLst/>
            <a:rect l="l" t="t" r="r" b="b"/>
            <a:pathLst>
              <a:path w="11134013" h="2812823">
                <a:moveTo>
                  <a:pt x="0" y="0"/>
                </a:moveTo>
                <a:lnTo>
                  <a:pt x="11134013" y="0"/>
                </a:lnTo>
                <a:lnTo>
                  <a:pt x="11134013" y="2812822"/>
                </a:lnTo>
                <a:lnTo>
                  <a:pt x="0" y="281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3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4650" y="646387"/>
            <a:ext cx="14610262" cy="276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7"/>
              </a:lnSpc>
              <a:spcBef>
                <a:spcPct val="0"/>
              </a:spcBef>
            </a:pPr>
            <a:r>
              <a:rPr lang="en-US" sz="3090">
                <a:solidFill>
                  <a:srgbClr val="FFFFFF"/>
                </a:solidFill>
                <a:latin typeface="Poppins"/>
              </a:rPr>
              <a:t>DATA PREPROCESSING:</a:t>
            </a:r>
          </a:p>
          <a:p>
            <a:pPr>
              <a:lnSpc>
                <a:spcPts val="4327"/>
              </a:lnSpc>
              <a:spcBef>
                <a:spcPct val="0"/>
              </a:spcBef>
            </a:pPr>
            <a:endParaRPr lang="en-US" sz="309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327"/>
              </a:lnSpc>
              <a:spcBef>
                <a:spcPct val="0"/>
              </a:spcBef>
            </a:pPr>
            <a:r>
              <a:rPr lang="en-US" sz="3090">
                <a:solidFill>
                  <a:srgbClr val="FFFFFF"/>
                </a:solidFill>
                <a:latin typeface="Poppins"/>
              </a:rPr>
              <a:t>CLEAN AND PREPROCESS THE TEXT DATA, INCLUDING TASKS LIKE REMOVING SPECIAL CHARACTERS, HANDLING CAPITALIZATION, AND TOKENIZATION.</a:t>
            </a:r>
          </a:p>
          <a:p>
            <a:pPr>
              <a:lnSpc>
                <a:spcPts val="4327"/>
              </a:lnSpc>
              <a:spcBef>
                <a:spcPct val="0"/>
              </a:spcBef>
            </a:pPr>
            <a:r>
              <a:rPr lang="en-US" sz="3090">
                <a:solidFill>
                  <a:srgbClr val="FFFFFF"/>
                </a:solidFill>
                <a:latin typeface="Poppins"/>
              </a:rPr>
              <a:t>PERFORM STOPWORD REMOVAL AND ADDRESS ANY OTHER NOISE IN THE TEXT.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1958" y="3304367"/>
            <a:ext cx="6466042" cy="7144797"/>
          </a:xfrm>
          <a:custGeom>
            <a:avLst/>
            <a:gdLst/>
            <a:ahLst/>
            <a:cxnLst/>
            <a:rect l="l" t="t" r="r" b="b"/>
            <a:pathLst>
              <a:path w="6466042" h="7144797">
                <a:moveTo>
                  <a:pt x="0" y="0"/>
                </a:moveTo>
                <a:lnTo>
                  <a:pt x="6466042" y="0"/>
                </a:lnTo>
                <a:lnTo>
                  <a:pt x="6466042" y="7144797"/>
                </a:lnTo>
                <a:lnTo>
                  <a:pt x="0" y="7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3407" y="512237"/>
            <a:ext cx="16644067" cy="27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2"/>
              </a:lnSpc>
              <a:spcBef>
                <a:spcPct val="0"/>
              </a:spcBef>
            </a:pPr>
            <a:r>
              <a:rPr lang="en-US" sz="2816">
                <a:solidFill>
                  <a:srgbClr val="FFFFFF"/>
                </a:solidFill>
                <a:latin typeface="Poppins"/>
              </a:rPr>
              <a:t>FEATURE ENGINEERING:</a:t>
            </a:r>
          </a:p>
          <a:p>
            <a:pPr algn="just">
              <a:lnSpc>
                <a:spcPts val="3657"/>
              </a:lnSpc>
              <a:spcBef>
                <a:spcPct val="0"/>
              </a:spcBef>
            </a:pPr>
            <a:endParaRPr lang="en-US" sz="2816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3657"/>
              </a:lnSpc>
              <a:spcBef>
                <a:spcPct val="0"/>
              </a:spcBef>
            </a:pPr>
            <a:r>
              <a:rPr lang="en-US" sz="2612">
                <a:solidFill>
                  <a:srgbClr val="FFFFFF"/>
                </a:solidFill>
                <a:latin typeface="Poppins"/>
              </a:rPr>
              <a:t>CONVERT THE PROCESSED TEXT DATA INTO NUMERICAL FEATURES SUITABLE FOR MACHINE LEARNING MODELS.</a:t>
            </a:r>
          </a:p>
          <a:p>
            <a:pPr algn="just">
              <a:lnSpc>
                <a:spcPts val="3657"/>
              </a:lnSpc>
              <a:spcBef>
                <a:spcPct val="0"/>
              </a:spcBef>
            </a:pPr>
            <a:r>
              <a:rPr lang="en-US" sz="2612">
                <a:solidFill>
                  <a:srgbClr val="FFFFFF"/>
                </a:solidFill>
                <a:latin typeface="Poppins"/>
              </a:rPr>
              <a:t>EXPLORE TECHNIQUES LIKE TF-IDF (TERM FREQUENCY-INVERSE DOCUMENT FREQUENCY)[CODE IS SHOWN ON NEXT SILDE]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937" y="383691"/>
            <a:ext cx="15445096" cy="946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E14761"/>
                </a:solidFill>
                <a:latin typeface="Poppins"/>
              </a:rPr>
              <a:t># IMPORTING ESSENTIAL LIBRARIES FOR PERFORMING NATURAL LANGUAGE PROCESSING ON 'RESTAURANT_REVIEWS.CSV' DATASET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E14761"/>
                </a:solidFill>
                <a:latin typeface="Poppins"/>
              </a:rPr>
              <a:t># CLEANING THE TEXTS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IMPORT RE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IMPORT NLTK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endParaRPr lang="en-US" sz="1711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# DOWNLOADING THE LIST OF STOPWORD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NLTK.DOWNLOAD('STOPWORDS')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endParaRPr lang="en-US" sz="1711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FROM NLTK.CORPUS IMPORT STOPWORDS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FROM NLTK.STEM.PORTER IMPORT PORTERSTEMMER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endParaRPr lang="en-US" sz="1711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PS = PORTERSTEMMER()  # APPLYING STEMMING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CORPUS = []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FOR I IN RANGE(0, LEN(X)):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 GETTING RID OF UNWANTED CHARACTERS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REVIEW = RE.SUB('[^A-ZA-Z]',' ', STR(X['REVIEW'][I]))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#LOWERING THE WORDS IS VERY IMPORATANT IN AVOIDING CLASSIFYING SAME WORDS AS DIFFERENT WORDS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REVIEW = REVIEW.LOWER()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 SPLITTING EVERY WORDS FROM THE SENTENCES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REVIEW = REVIEW.SPLIT()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 ITERATING THROUGH EACH WORDS AND CHECKING IF THEY ARE STOPWORDS OR NOT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 IF THEY ARE STOPWORDS WE WILL NOT CONSIDER THEM FURTHERMORE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REVIEW = [PS.STEM(WORD) FOR WORD IN REVIEW IF NOT WORD IN STOPWORDS.WORDS('ENGLISH')]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#RECONSTRUCTING SENTENCES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REVIEW = ' '.JOIN(REVIEW) </a:t>
            </a:r>
          </a:p>
          <a:p>
            <a:pPr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FFFFFF"/>
                </a:solidFill>
                <a:latin typeface="Poppins"/>
              </a:rPr>
              <a:t>    CORPUS.APPEND(REVIEW)   </a:t>
            </a:r>
          </a:p>
        </p:txBody>
      </p:sp>
      <p:sp>
        <p:nvSpPr>
          <p:cNvPr id="3" name="Freeform 3"/>
          <p:cNvSpPr/>
          <p:nvPr/>
        </p:nvSpPr>
        <p:spPr>
          <a:xfrm>
            <a:off x="13824268" y="0"/>
            <a:ext cx="5335235" cy="4114800"/>
          </a:xfrm>
          <a:custGeom>
            <a:avLst/>
            <a:gdLst/>
            <a:ahLst/>
            <a:cxnLst/>
            <a:rect l="l" t="t" r="r" b="b"/>
            <a:pathLst>
              <a:path w="5335235" h="4114800">
                <a:moveTo>
                  <a:pt x="0" y="0"/>
                </a:moveTo>
                <a:lnTo>
                  <a:pt x="5335235" y="0"/>
                </a:lnTo>
                <a:lnTo>
                  <a:pt x="53352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92593"/>
            <a:ext cx="11338796" cy="3197764"/>
          </a:xfrm>
          <a:custGeom>
            <a:avLst/>
            <a:gdLst/>
            <a:ahLst/>
            <a:cxnLst/>
            <a:rect l="l" t="t" r="r" b="b"/>
            <a:pathLst>
              <a:path w="11338796" h="3197764">
                <a:moveTo>
                  <a:pt x="0" y="0"/>
                </a:moveTo>
                <a:lnTo>
                  <a:pt x="11338796" y="0"/>
                </a:lnTo>
                <a:lnTo>
                  <a:pt x="11338796" y="3197764"/>
                </a:lnTo>
                <a:lnTo>
                  <a:pt x="0" y="319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7334516"/>
            <a:ext cx="10955618" cy="2459103"/>
          </a:xfrm>
          <a:custGeom>
            <a:avLst/>
            <a:gdLst/>
            <a:ahLst/>
            <a:cxnLst/>
            <a:rect l="l" t="t" r="r" b="b"/>
            <a:pathLst>
              <a:path w="10955618" h="2459103">
                <a:moveTo>
                  <a:pt x="0" y="0"/>
                </a:moveTo>
                <a:lnTo>
                  <a:pt x="10955618" y="0"/>
                </a:lnTo>
                <a:lnTo>
                  <a:pt x="10955618" y="2459103"/>
                </a:lnTo>
                <a:lnTo>
                  <a:pt x="0" y="245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55686"/>
            <a:ext cx="16230600" cy="309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FFFF"/>
                </a:solidFill>
                <a:latin typeface="Poppins"/>
              </a:rPr>
              <a:t>MODEL DEVELOPMENT:</a:t>
            </a:r>
          </a:p>
          <a:p>
            <a:pPr algn="ctr">
              <a:lnSpc>
                <a:spcPts val="4862"/>
              </a:lnSpc>
              <a:spcBef>
                <a:spcPct val="0"/>
              </a:spcBef>
            </a:pPr>
            <a:endParaRPr lang="en-US" sz="3473">
              <a:solidFill>
                <a:srgbClr val="FFFFFF"/>
              </a:solidFill>
              <a:latin typeface="Poppins"/>
            </a:endParaRPr>
          </a:p>
          <a:p>
            <a:pPr algn="ctr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FFFF"/>
                </a:solidFill>
                <a:latin typeface="Poppins"/>
              </a:rPr>
              <a:t>EXPERIMENTED WITH VARIOUS MACHINE LEARNING ALGORITHMS MAINLY KNN AND NAIVE BAYES ALGORITHM WERE USED</a:t>
            </a:r>
          </a:p>
          <a:p>
            <a:pPr algn="ctr">
              <a:lnSpc>
                <a:spcPts val="4862"/>
              </a:lnSpc>
              <a:spcBef>
                <a:spcPct val="0"/>
              </a:spcBef>
            </a:pPr>
            <a:endParaRPr lang="en-US" sz="3473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776" y="2626741"/>
            <a:ext cx="10618266" cy="3021171"/>
          </a:xfrm>
          <a:custGeom>
            <a:avLst/>
            <a:gdLst/>
            <a:ahLst/>
            <a:cxnLst/>
            <a:rect l="l" t="t" r="r" b="b"/>
            <a:pathLst>
              <a:path w="10618266" h="3021171">
                <a:moveTo>
                  <a:pt x="0" y="0"/>
                </a:moveTo>
                <a:lnTo>
                  <a:pt x="10618266" y="0"/>
                </a:lnTo>
                <a:lnTo>
                  <a:pt x="10618266" y="3021170"/>
                </a:lnTo>
                <a:lnTo>
                  <a:pt x="0" y="302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6909939"/>
            <a:ext cx="10677662" cy="2959287"/>
          </a:xfrm>
          <a:custGeom>
            <a:avLst/>
            <a:gdLst/>
            <a:ahLst/>
            <a:cxnLst/>
            <a:rect l="l" t="t" r="r" b="b"/>
            <a:pathLst>
              <a:path w="10677662" h="2959287">
                <a:moveTo>
                  <a:pt x="0" y="0"/>
                </a:moveTo>
                <a:lnTo>
                  <a:pt x="10677662" y="0"/>
                </a:lnTo>
                <a:lnTo>
                  <a:pt x="10677662" y="2959287"/>
                </a:lnTo>
                <a:lnTo>
                  <a:pt x="0" y="2959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37527"/>
            <a:ext cx="30064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Accuracy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03451"/>
            <a:ext cx="16633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9600" y="6131430"/>
            <a:ext cx="748617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3" lvl="1" indent="-496571" algn="ctr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</a:rPr>
              <a:t> Naive Bayes Algorithm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717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Canva Sans Bold</vt:lpstr>
      <vt:lpstr>Arial</vt:lpstr>
      <vt:lpstr>Calibri</vt:lpstr>
      <vt:lpstr>Poppins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and machine learning (ML)</dc:title>
  <cp:lastModifiedBy>yash phuke</cp:lastModifiedBy>
  <cp:revision>4</cp:revision>
  <dcterms:created xsi:type="dcterms:W3CDTF">2006-08-16T00:00:00Z</dcterms:created>
  <dcterms:modified xsi:type="dcterms:W3CDTF">2023-09-29T10:23:47Z</dcterms:modified>
  <dc:identifier>DAFus6DgacU</dc:identifier>
</cp:coreProperties>
</file>